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0" r:id="rId7"/>
    <p:sldId id="268" r:id="rId8"/>
    <p:sldId id="269" r:id="rId9"/>
    <p:sldId id="270" r:id="rId10"/>
    <p:sldId id="271" r:id="rId11"/>
    <p:sldId id="257" r:id="rId12"/>
    <p:sldId id="261" r:id="rId13"/>
    <p:sldId id="262" r:id="rId14"/>
    <p:sldId id="263" r:id="rId15"/>
    <p:sldId id="272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57C0-911B-44BA-BF1C-2BD5B66241D1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2C1E5-8535-4EF6-8D5E-055BF5340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5DBF-D3AE-4A46-BB95-D37DB02C3DA4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C2E7-DF5D-4D12-B3D6-D00AD2214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C50F-8B8E-4AAE-AFCE-E97BCB6611AE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F9A7-33DF-4506-A555-2F53C87DA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9B64-9C95-4107-B99E-D990A19DCF92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8363-280D-461B-9259-102198ECB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704F-6D28-4258-9F99-E697E01CF607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5E99-120E-4D88-ADBC-296B78B85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43E4-5E9C-49FF-98C2-716E41CEBE14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3DEA-C413-4F62-9AAD-18BF88DA9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7C62-EC0A-40B4-AA44-01A8B4497A46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2156-B648-4E21-A653-F9448ED08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5525-6AEE-4357-9E3C-033509DA7A81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2939-A854-4E01-9B9B-1D8435683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7758-00F9-4C42-98C7-96AABA32B3B3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8F59-C4FE-4BF0-BF2E-3634913C0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4E78-3FB6-454D-86C3-C893A1B93A6B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DA15-4B7F-4F02-873B-A3535500D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1BDA-1BCA-4FE9-85A4-D1063207D2F1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1751-F6A8-45A9-A4A8-4F20A5EDE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97F6-C0B2-46A7-976C-3A179B059BC0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596B-5307-462E-BD71-2F263F87B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BBDAE4-151E-48C4-B571-301474DFAAF7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E5C594-6644-403D-9160-E2776FE5D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Ch 7 Notes</a:t>
            </a:r>
            <a:br>
              <a:rPr lang="en-US" smtClean="0"/>
            </a:br>
            <a:r>
              <a:rPr lang="en-US" smtClean="0"/>
              <a:t>Atomic Structure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898989"/>
                </a:solidFill>
              </a:rPr>
              <a:t>AP Chemistry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95600"/>
            <a:ext cx="3810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Electrons travel in waves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mtClean="0"/>
              <a:t>Diffraction occurs when light is scattered into a regular array of points.</a:t>
            </a:r>
          </a:p>
          <a:p>
            <a:r>
              <a:rPr lang="en-US" smtClean="0"/>
              <a:t>A diffraction pattern can only			         be explained in terms of 		                      the constructive and                           destructive interference                                     of waves</a:t>
            </a:r>
          </a:p>
        </p:txBody>
      </p:sp>
      <p:pic>
        <p:nvPicPr>
          <p:cNvPr id="28675" name="Picture 5" descr="diff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133600"/>
            <a:ext cx="2857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010_constructive_interfere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241925"/>
            <a:ext cx="6096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324600" y="5334000"/>
            <a:ext cx="2819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Electrons exhibit diffraction patterns!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Bohr Model of 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err="1" smtClean="0"/>
              <a:t>Niels</a:t>
            </a:r>
            <a:r>
              <a:rPr lang="en-US" dirty="0" smtClean="0"/>
              <a:t> Bohr was a Danish physicist and               a student of Rutherford.  He wanted                    to determine the arrangement of            electrons around the nucleus.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Bohr studied the light that could be absorbed or released by atoms.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 found that only specific wavelengths of light could be emitted by each different type of atom.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371600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5029200" cy="5638800"/>
          </a:xfrm>
        </p:spPr>
        <p:txBody>
          <a:bodyPr/>
          <a:lstStyle/>
          <a:p>
            <a:pPr eaLnBrk="1" hangingPunct="1"/>
            <a:r>
              <a:rPr lang="en-US" smtClean="0"/>
              <a:t>When an atom absorbs energy, it causes electrons to move further from the nucleus (excited state).</a:t>
            </a:r>
          </a:p>
          <a:p>
            <a:pPr eaLnBrk="1" hangingPunct="1"/>
            <a:r>
              <a:rPr lang="en-US" smtClean="0"/>
              <a:t>When those electrons fall back to a position closer to the nucleus (ground state), energy is emitted in the form of electromagnetic radiation.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2275" y="1676400"/>
            <a:ext cx="36417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48768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The wavelength of light released depends upon the distance the electron moved.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Because only particular wavelengths of light were released, Bohr determined that electrons can only be found at specific distances from the nucleus.  He called these locations “energy levels”.</a:t>
            </a:r>
          </a:p>
          <a:p>
            <a:pPr eaLnBrk="1" hangingPunct="1">
              <a:lnSpc>
                <a:spcPct val="90000"/>
              </a:lnSpc>
            </a:pPr>
            <a:endParaRPr lang="en-US" sz="300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41148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Atomic Emission Spectrum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atomic emission spectrum shows the colors of light that a particular element can released when its electrons are excited.</a:t>
            </a:r>
          </a:p>
          <a:p>
            <a:pPr eaLnBrk="1" hangingPunct="1"/>
            <a:r>
              <a:rPr lang="en-US" smtClean="0"/>
              <a:t>Each element has its own unique spectrum.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733800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096000" y="3733800"/>
            <a:ext cx="2209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Hydrogen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Helium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Mercury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Uranium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Calculating energy transitions in the Hydrogen atom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276600" y="2181225"/>
          <a:ext cx="4648200" cy="1406525"/>
        </p:xfrm>
        <a:graphic>
          <a:graphicData uri="http://schemas.openxmlformats.org/presentationml/2006/ole">
            <p:oleObj spid="_x0000_s31748" name="Equation" r:id="rId3" imgW="1384200" imgH="419040" progId="Equation.BREE4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810000" y="4419600"/>
          <a:ext cx="2857500" cy="1008063"/>
        </p:xfrm>
        <a:graphic>
          <a:graphicData uri="http://schemas.openxmlformats.org/presentationml/2006/ole">
            <p:oleObj spid="_x0000_s31750" name="Equation" r:id="rId4" imgW="647640" imgH="228600" progId="Equation.BREE4">
              <p:embed/>
            </p:oleObj>
          </a:graphicData>
        </a:graphic>
      </p:graphicFrame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0" y="2286000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To calculate the energy of an electron in energy level “n”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0" y="4191000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To calculate the energy absorbed or released by the atom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447800" y="61722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962400" y="53340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/>
              <a:t>E = energy of the photon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81000" y="58674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If </a:t>
            </a:r>
            <a:r>
              <a:rPr lang="en-US" sz="2400" b="1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US" sz="2400" b="1">
                <a:solidFill>
                  <a:schemeClr val="hlink"/>
                </a:solidFill>
              </a:rPr>
              <a:t>E is negative, energy was released by the atom.  If </a:t>
            </a:r>
            <a:r>
              <a:rPr lang="en-US" sz="2400" b="1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US" sz="2400" b="1">
                <a:solidFill>
                  <a:schemeClr val="hlink"/>
                </a:solidFill>
              </a:rPr>
              <a:t>E is positive, energy is absorbed by the 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3" grpId="0"/>
      <p:bldP spid="31755" grpId="0"/>
      <p:bldP spid="317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Uses of Atomic Emission Spectra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Chemists and physicists use atomic emission spectra to study the composition of unknown substances.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It is also used in astronomy                                and remote sensing to                         determine the composition                                 of stars.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00400"/>
            <a:ext cx="32004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Electromagnetic Spectrum</a:t>
            </a:r>
          </a:p>
        </p:txBody>
      </p:sp>
      <p:pic>
        <p:nvPicPr>
          <p:cNvPr id="153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2154238"/>
            <a:ext cx="6400800" cy="3419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Wavelength and Frequency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229600" cy="1752600"/>
          </a:xfrm>
        </p:spPr>
        <p:txBody>
          <a:bodyPr/>
          <a:lstStyle/>
          <a:p>
            <a:pPr eaLnBrk="1" hangingPunct="1"/>
            <a:r>
              <a:rPr lang="en-US" smtClean="0"/>
              <a:t>The wavelength of a wave is the distance between successive peaks or troughs on the wave.  It is measured in units of meters.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6387" name="Picture 5" descr="wave_c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6482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wave_c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790825"/>
            <a:ext cx="5486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228600" y="3124200"/>
            <a:ext cx="3810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The frequency of a wave is a count of how many waves pass through a given point in one second.  It is measured in units of Hertz.</a:t>
            </a:r>
          </a:p>
        </p:txBody>
      </p:sp>
      <p:pic>
        <p:nvPicPr>
          <p:cNvPr id="16390" name="Picture 9" descr="wave_c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648200"/>
            <a:ext cx="2905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Speed of Light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electromagnetic radiation travels at the same speed (the speed of light).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The speed of light is equal 				     to 3.00 x 10</a:t>
            </a:r>
            <a:r>
              <a:rPr lang="en-US" baseline="30000" smtClean="0"/>
              <a:t>8 </a:t>
            </a:r>
            <a:r>
              <a:rPr lang="en-US" smtClean="0"/>
              <a:t>m/s.</a:t>
            </a:r>
          </a:p>
          <a:p>
            <a:pPr eaLnBrk="1" hangingPunct="1">
              <a:buFont typeface="Arial" charset="0"/>
              <a:buNone/>
            </a:pPr>
            <a:endParaRPr lang="en-US" sz="1400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This is the same as 				     186,000 miles per second!</a:t>
            </a:r>
          </a:p>
        </p:txBody>
      </p:sp>
      <p:pic>
        <p:nvPicPr>
          <p:cNvPr id="17411" name="Picture 5" descr="speed-of-light-thumb80579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971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52400" y="5867400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</a:rPr>
              <a:t>THE LARGER THE WAVELENGTH THE SMALLER THE FREQUENCY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c = </a:t>
            </a:r>
            <a:r>
              <a:rPr lang="en-US" sz="6000" smtClean="0">
                <a:latin typeface="Symbol" pitchFamily="18" charset="2"/>
              </a:rPr>
              <a:t>ln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c = speed of light = 3.00 x 10</a:t>
            </a:r>
            <a:r>
              <a:rPr lang="en-US" baseline="30000" smtClean="0"/>
              <a:t>8</a:t>
            </a:r>
            <a:r>
              <a:rPr lang="en-US" smtClean="0"/>
              <a:t> m/s</a:t>
            </a:r>
          </a:p>
          <a:p>
            <a:pPr>
              <a:buFont typeface="Symbol" pitchFamily="18" charset="2"/>
              <a:buChar char="l"/>
            </a:pPr>
            <a:r>
              <a:rPr lang="en-US" smtClean="0"/>
              <a:t>= “lambda” = wavelength (units of meters)</a:t>
            </a:r>
          </a:p>
          <a:p>
            <a:pPr>
              <a:buFont typeface="Symbol" pitchFamily="18" charset="2"/>
              <a:buNone/>
            </a:pPr>
            <a:r>
              <a:rPr lang="en-US" smtClean="0">
                <a:latin typeface="Symbol" pitchFamily="18" charset="2"/>
              </a:rPr>
              <a:t>n</a:t>
            </a:r>
            <a:r>
              <a:rPr lang="en-US" smtClean="0"/>
              <a:t> = “nu” = frequency (units of Hertz (s</a:t>
            </a:r>
            <a:r>
              <a:rPr lang="en-US" baseline="30000" smtClean="0"/>
              <a:t>-1</a:t>
            </a:r>
            <a:r>
              <a:rPr lang="en-US" smtClean="0"/>
              <a:t>))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Energy of Electromagnetic Radiation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The longer the wavelength of the wave, the lower its frequency and the lower its energy.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	E = h</a:t>
            </a:r>
            <a:r>
              <a:rPr lang="en-US" smtClean="0">
                <a:latin typeface="Symbol" pitchFamily="18" charset="2"/>
              </a:rPr>
              <a:t>n</a:t>
            </a:r>
            <a:r>
              <a:rPr lang="en-US" smtClean="0"/>
              <a:t>	E = energy (Joules)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			h = </a:t>
            </a:r>
            <a:r>
              <a:rPr lang="en-US" sz="2800" smtClean="0"/>
              <a:t>Planck’s constant</a:t>
            </a:r>
            <a:r>
              <a:rPr lang="en-US" smtClean="0"/>
              <a:t> = 6.63 x 10</a:t>
            </a:r>
            <a:r>
              <a:rPr lang="en-US" baseline="30000" smtClean="0"/>
              <a:t>-34</a:t>
            </a:r>
            <a:r>
              <a:rPr lang="en-US" smtClean="0"/>
              <a:t> Js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			</a:t>
            </a:r>
            <a:r>
              <a:rPr lang="en-US" smtClean="0">
                <a:latin typeface="Symbol" pitchFamily="18" charset="2"/>
              </a:rPr>
              <a:t>n</a:t>
            </a:r>
            <a:r>
              <a:rPr lang="en-US" smtClean="0"/>
              <a:t> = frequency (Hertz)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43400"/>
            <a:ext cx="47148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257800" y="4953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Shorter wavelength = higher energy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334000" y="60198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Longer wavelength = lower energy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953000" y="5105400"/>
            <a:ext cx="381000" cy="460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29200" y="6172200"/>
            <a:ext cx="3810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733800"/>
            <a:ext cx="3067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Photoelectric Effect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photoelectric effect is when light strikes the surface of a metal, electrons are emitted.</a:t>
            </a:r>
          </a:p>
          <a:p>
            <a:pPr>
              <a:lnSpc>
                <a:spcPct val="90000"/>
              </a:lnSpc>
            </a:pPr>
            <a:r>
              <a:rPr lang="en-US" smtClean="0"/>
              <a:t>For this to be observed, light must strike with a minimum frequency (energy) called the threshold frequency.  </a:t>
            </a:r>
          </a:p>
          <a:p>
            <a:pPr>
              <a:lnSpc>
                <a:spcPct val="90000"/>
              </a:lnSpc>
            </a:pPr>
            <a:r>
              <a:rPr lang="en-US" smtClean="0"/>
              <a:t>Resulted in the concept of 		   “quanta” small discreet 		           quantities of energy can 				    be absorbed or released by atoms.		</a:t>
            </a:r>
          </a:p>
          <a:p>
            <a:pPr>
              <a:lnSpc>
                <a:spcPct val="90000"/>
              </a:lnSpc>
            </a:pPr>
            <a:r>
              <a:rPr lang="en-US" smtClean="0"/>
              <a:t>Particles of light are called photons.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Duality of Light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Light exhibits both wave and particle properties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Does all matter exhibit wave properties?</a:t>
            </a:r>
          </a:p>
          <a:p>
            <a:pPr>
              <a:lnSpc>
                <a:spcPct val="90000"/>
              </a:lnSpc>
            </a:pPr>
            <a:r>
              <a:rPr lang="en-US" smtClean="0"/>
              <a:t>Louis DeBroglie says YES.</a:t>
            </a:r>
          </a:p>
        </p:txBody>
      </p:sp>
      <p:pic>
        <p:nvPicPr>
          <p:cNvPr id="21507" name="Picture 5" descr="wave_parti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33600"/>
            <a:ext cx="4352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2438400" y="5105400"/>
            <a:ext cx="5943600" cy="1752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3733800" y="3124200"/>
            <a:ext cx="4648200" cy="1981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733800" y="1371600"/>
            <a:ext cx="4648200" cy="1752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DeBroglie Equation</a:t>
            </a:r>
          </a:p>
        </p:txBody>
      </p:sp>
      <p:sp>
        <p:nvSpPr>
          <p:cNvPr id="27668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Derivation: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	Eqn 1	c=</a:t>
            </a:r>
            <a:r>
              <a:rPr lang="en-US" sz="2400" smtClean="0">
                <a:latin typeface="Symbol" pitchFamily="18" charset="2"/>
              </a:rPr>
              <a:t>ln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	Eqn 2 	E = mc</a:t>
            </a:r>
            <a:r>
              <a:rPr lang="en-US" sz="2400" baseline="30000" smtClean="0"/>
              <a:t>2</a:t>
            </a:r>
            <a:r>
              <a:rPr lang="en-US" sz="2400" smtClean="0"/>
              <a:t> 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    Eqn 3	E = h</a:t>
            </a:r>
            <a:r>
              <a:rPr lang="en-US" sz="2400" smtClean="0">
                <a:latin typeface="Symbol" pitchFamily="18" charset="2"/>
              </a:rPr>
              <a:t>n</a:t>
            </a:r>
            <a:endParaRPr lang="en-US" sz="2400" smtClean="0"/>
          </a:p>
          <a:p>
            <a:pPr lvl="1">
              <a:buFont typeface="Symbol" pitchFamily="18" charset="2"/>
              <a:buNone/>
            </a:pPr>
            <a:endParaRPr lang="en-US" sz="2400" smtClean="0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6324600" y="1524000"/>
          <a:ext cx="1752600" cy="1430338"/>
        </p:xfrm>
        <a:graphic>
          <a:graphicData uri="http://schemas.openxmlformats.org/presentationml/2006/ole">
            <p:oleObj spid="_x0000_s27653" name="Equation" r:id="rId3" imgW="482400" imgH="393480" progId="Equation.BREE4">
              <p:embed/>
            </p:oleObj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953000" y="38100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6019800" y="3429000"/>
          <a:ext cx="2028825" cy="1612900"/>
        </p:xfrm>
        <a:graphic>
          <a:graphicData uri="http://schemas.openxmlformats.org/presentationml/2006/ole">
            <p:oleObj spid="_x0000_s27661" name="Equation" r:id="rId4" imgW="495000" imgH="393480" progId="Equation.BREE4">
              <p:embed/>
            </p:oleObj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6067425" y="5040313"/>
          <a:ext cx="2344738" cy="1817687"/>
        </p:xfrm>
        <a:graphic>
          <a:graphicData uri="http://schemas.openxmlformats.org/presentationml/2006/ole">
            <p:oleObj spid="_x0000_s27663" name="Equation" r:id="rId5" imgW="507960" imgH="393480" progId="Equation.BREE4">
              <p:embed/>
            </p:oleObj>
          </a:graphicData>
        </a:graphic>
      </p:graphicFrame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733800" y="167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Combining eqn 1 and 3: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810000" y="3276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Combining the eqn above and Eqn 2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514600" y="5181600"/>
            <a:ext cx="4724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any particle, substitute c for velocity v to get </a:t>
            </a:r>
            <a:r>
              <a:rPr lang="en-US" sz="2800"/>
              <a:t>deBroglie’s equation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04800" y="5305425"/>
            <a:ext cx="198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If the mass is big, the wavelength is small…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 animBg="1"/>
      <p:bldP spid="27667" grpId="0" animBg="1"/>
      <p:bldP spid="27665" grpId="0" animBg="1"/>
      <p:bldP spid="27664" grpId="0"/>
      <p:bldP spid="27666" grpId="0"/>
      <p:bldP spid="4" grpId="0"/>
      <p:bldP spid="276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592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Office Theme</vt:lpstr>
      <vt:lpstr>Equation</vt:lpstr>
      <vt:lpstr>Ch 7 Notes Atomic Structure</vt:lpstr>
      <vt:lpstr>The Electromagnetic Spectrum</vt:lpstr>
      <vt:lpstr>Wavelength and Frequency</vt:lpstr>
      <vt:lpstr>The Speed of Light</vt:lpstr>
      <vt:lpstr>c = ln</vt:lpstr>
      <vt:lpstr>Energy of Electromagnetic Radiation</vt:lpstr>
      <vt:lpstr>The Photoelectric Effect</vt:lpstr>
      <vt:lpstr>Duality of Light</vt:lpstr>
      <vt:lpstr>DeBroglie Equation</vt:lpstr>
      <vt:lpstr>Electrons travel in waves</vt:lpstr>
      <vt:lpstr>The Bohr Model of the Atom</vt:lpstr>
      <vt:lpstr>Slide 12</vt:lpstr>
      <vt:lpstr>Slide 13</vt:lpstr>
      <vt:lpstr>Atomic Emission Spectrum</vt:lpstr>
      <vt:lpstr>Calculating energy transitions in the Hydrogen atom</vt:lpstr>
      <vt:lpstr>Uses of Atomic Emission Spectra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Eric Breinlinger</dc:creator>
  <cp:lastModifiedBy>breinlingerk</cp:lastModifiedBy>
  <cp:revision>16</cp:revision>
  <dcterms:created xsi:type="dcterms:W3CDTF">2009-10-18T19:49:45Z</dcterms:created>
  <dcterms:modified xsi:type="dcterms:W3CDTF">2011-10-06T15:41:08Z</dcterms:modified>
</cp:coreProperties>
</file>